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6" r:id="rId3"/>
    <p:sldId id="303" r:id="rId4"/>
    <p:sldId id="292" r:id="rId5"/>
    <p:sldId id="297" r:id="rId6"/>
    <p:sldId id="296" r:id="rId7"/>
    <p:sldId id="298" r:id="rId8"/>
    <p:sldId id="301" r:id="rId9"/>
    <p:sldId id="299" r:id="rId10"/>
    <p:sldId id="300" r:id="rId11"/>
    <p:sldId id="293" r:id="rId12"/>
    <p:sldId id="304" r:id="rId13"/>
    <p:sldId id="305" r:id="rId14"/>
    <p:sldId id="306" r:id="rId15"/>
    <p:sldId id="311" r:id="rId16"/>
    <p:sldId id="312" r:id="rId17"/>
    <p:sldId id="307" r:id="rId18"/>
    <p:sldId id="309" r:id="rId19"/>
    <p:sldId id="310" r:id="rId20"/>
    <p:sldId id="27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-712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11487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www.aclweb.org/anthology/N09-2061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4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https://www.aclweb.org/anthology/N09-2061/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3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 book</a:t>
            </a:r>
          </a:p>
        </p:txBody>
      </p:sp>
    </p:spTree>
    <p:extLst>
      <p:ext uri="{BB962C8B-B14F-4D97-AF65-F5344CB8AC3E}">
        <p14:creationId xmlns:p14="http://schemas.microsoft.com/office/powerpoint/2010/main" val="143272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38137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334666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227698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89327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2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N09-2061/" TargetMode="External"/><Relationship Id="rId4" Type="http://schemas.openxmlformats.org/officeDocument/2006/relationships/hyperlink" Target="mailto:aftermath@gmail.cs.iastate.edu" TargetMode="External"/><Relationship Id="rId5" Type="http://schemas.openxmlformats.org/officeDocument/2006/relationships/hyperlink" Target="https://en.wikipedia.org/wiki/List_of_abbreviations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clweb.org/anthology/N09-2061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5</a:t>
            </a:r>
            <a:br>
              <a:rPr lang="en" sz="3200" dirty="0"/>
            </a:br>
            <a:r>
              <a:rPr lang="en" sz="3200" dirty="0"/>
              <a:t>Processing Text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ECD455-B55B-8248-A83C-92969D623CC6}"/>
              </a:ext>
            </a:extLst>
          </p:cNvPr>
          <p:cNvSpPr txBox="1"/>
          <p:nvPr/>
        </p:nvSpPr>
        <p:spPr>
          <a:xfrm>
            <a:off x="311700" y="453431"/>
            <a:ext cx="8717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“Can you get medicine for someone pharmacy” </a:t>
            </a:r>
            <a:r>
              <a:rPr lang="en-US" sz="2000" dirty="0"/>
              <a:t>would have resulted in general information about filling prescriptions at pharmacies.</a:t>
            </a:r>
          </a:p>
          <a:p>
            <a:endParaRPr lang="en-US" sz="2000" dirty="0"/>
          </a:p>
          <a:p>
            <a:r>
              <a:rPr lang="en-US" sz="2000" dirty="0"/>
              <a:t>With BERT, Google pays particular attention to the preposition </a:t>
            </a:r>
            <a:r>
              <a:rPr lang="en-US" sz="2000" b="1" dirty="0"/>
              <a:t>“for”. </a:t>
            </a:r>
            <a:r>
              <a:rPr lang="en-US" sz="2000" dirty="0"/>
              <a:t>Google now understands that you’re asking if a person can pick up someone else’s prescription from a pharmacy.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“2019 Brazil traveler to USA need a visa” </a:t>
            </a:r>
            <a:r>
              <a:rPr lang="en-US" sz="2000" dirty="0"/>
              <a:t>would have resulted in information for USA citizens traveling to Brazil. Google would have ignored the word </a:t>
            </a:r>
            <a:r>
              <a:rPr lang="en-US" sz="2000" b="1" dirty="0"/>
              <a:t>“to”.</a:t>
            </a:r>
          </a:p>
          <a:p>
            <a:endParaRPr lang="en-US" sz="2000" dirty="0"/>
          </a:p>
          <a:p>
            <a:r>
              <a:rPr lang="en-US" sz="2000" dirty="0"/>
              <a:t>With BERT, Google understands that the searcher wants information about visa requirements for Brazilians traveling to the USA.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Inflections</a:t>
            </a:r>
            <a:r>
              <a:rPr lang="en-US" sz="2000" dirty="0"/>
              <a:t>: syntactic differences between words</a:t>
            </a:r>
          </a:p>
          <a:p>
            <a:endParaRPr lang="en-US" sz="2000" dirty="0"/>
          </a:p>
          <a:p>
            <a:r>
              <a:rPr lang="en-US" sz="2000" i="1" dirty="0"/>
              <a:t>Toy vs Toys ,  Universe vs University</a:t>
            </a:r>
          </a:p>
          <a:p>
            <a:endParaRPr lang="en-US" sz="2000" dirty="0"/>
          </a:p>
          <a:p>
            <a:r>
              <a:rPr lang="en-US" sz="2000" b="1" dirty="0"/>
              <a:t>Stemming</a:t>
            </a:r>
            <a:r>
              <a:rPr lang="en-US" sz="2000" dirty="0"/>
              <a:t>: reducing a word to its root form</a:t>
            </a:r>
          </a:p>
          <a:p>
            <a:endParaRPr lang="en-US" sz="2000" dirty="0"/>
          </a:p>
          <a:p>
            <a:r>
              <a:rPr lang="en-US" sz="2000" b="1" dirty="0"/>
              <a:t>Lemmatization</a:t>
            </a:r>
            <a:r>
              <a:rPr lang="en-US" sz="2000" dirty="0"/>
              <a:t>: uses lexical knowledge bases such as WordNet to obtain word base forms</a:t>
            </a:r>
          </a:p>
          <a:p>
            <a:endParaRPr lang="en-US" sz="2000" dirty="0"/>
          </a:p>
          <a:p>
            <a:r>
              <a:rPr lang="en-US" sz="2000" dirty="0"/>
              <a:t>Porter stemmer examples: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apple, apples --&gt; appl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meanness, meaning --&gt; mean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4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-119270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0AE580-2487-C34F-ABBD-712373B9CDBE}"/>
              </a:ext>
            </a:extLst>
          </p:cNvPr>
          <p:cNvSpPr txBox="1"/>
          <p:nvPr/>
        </p:nvSpPr>
        <p:spPr>
          <a:xfrm>
            <a:off x="114885" y="397770"/>
            <a:ext cx="87174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Algorithmic</a:t>
            </a:r>
            <a:r>
              <a:rPr lang="en-US" sz="1600" dirty="0"/>
              <a:t> stemmer: uses a program to decide whether two words are related (based on word suffixes)</a:t>
            </a:r>
          </a:p>
          <a:p>
            <a:endParaRPr lang="en-US" sz="1600" dirty="0"/>
          </a:p>
          <a:p>
            <a:r>
              <a:rPr lang="en-US" sz="1600" b="1" dirty="0"/>
              <a:t>Dictionary-based</a:t>
            </a:r>
            <a:r>
              <a:rPr lang="en-US" sz="1600" dirty="0"/>
              <a:t> stemmer: relies on pre-created dictionaries of related terms to store term relationships</a:t>
            </a:r>
          </a:p>
          <a:p>
            <a:endParaRPr lang="en-US" sz="1600" dirty="0"/>
          </a:p>
          <a:p>
            <a:r>
              <a:rPr lang="en-US" sz="1600" dirty="0"/>
              <a:t>Algorithmic stemmer examples:</a:t>
            </a:r>
          </a:p>
          <a:p>
            <a:r>
              <a:rPr lang="en-US" sz="1600" dirty="0"/>
              <a:t>e.g.1, </a:t>
            </a:r>
            <a:r>
              <a:rPr lang="en-US" sz="1600" b="1" dirty="0"/>
              <a:t>suffix-s</a:t>
            </a:r>
            <a:r>
              <a:rPr lang="en-US" sz="1600" dirty="0"/>
              <a:t> stemmer: any word ending with ”s” is plural. </a:t>
            </a:r>
          </a:p>
          <a:p>
            <a:r>
              <a:rPr lang="en-US" sz="1600" dirty="0"/>
              <a:t>cakes </a:t>
            </a:r>
            <a:r>
              <a:rPr lang="en-US" sz="1600" dirty="0">
                <a:sym typeface="Wingdings" pitchFamily="2" charset="2"/>
              </a:rPr>
              <a:t> cake, dogs dog; I  is (?)</a:t>
            </a:r>
          </a:p>
          <a:p>
            <a:r>
              <a:rPr lang="en-US" sz="1600" dirty="0">
                <a:sym typeface="Wingdings" pitchFamily="2" charset="2"/>
              </a:rPr>
              <a:t>can’t detect </a:t>
            </a:r>
            <a:r>
              <a:rPr lang="en-US" sz="1600" b="1" dirty="0">
                <a:sym typeface="Wingdings" pitchFamily="2" charset="2"/>
              </a:rPr>
              <a:t>century</a:t>
            </a:r>
            <a:r>
              <a:rPr lang="en-US" sz="1600" dirty="0">
                <a:sym typeface="Wingdings" pitchFamily="2" charset="2"/>
              </a:rPr>
              <a:t> and </a:t>
            </a:r>
            <a:r>
              <a:rPr lang="en-US" sz="1600" b="1" dirty="0">
                <a:sym typeface="Wingdings" pitchFamily="2" charset="2"/>
              </a:rPr>
              <a:t>centuries</a:t>
            </a:r>
            <a:r>
              <a:rPr lang="en-US" sz="1600" dirty="0">
                <a:sym typeface="Wingdings" pitchFamily="2" charset="2"/>
              </a:rPr>
              <a:t>. </a:t>
            </a:r>
          </a:p>
          <a:p>
            <a:r>
              <a:rPr lang="en-US" sz="1600" dirty="0">
                <a:sym typeface="Wingdings" pitchFamily="2" charset="2"/>
              </a:rPr>
              <a:t>Can be extended to handle suffixes such as -</a:t>
            </a:r>
            <a:r>
              <a:rPr lang="en-US" sz="1600" dirty="0" err="1">
                <a:sym typeface="Wingdings" pitchFamily="2" charset="2"/>
              </a:rPr>
              <a:t>ing</a:t>
            </a:r>
            <a:r>
              <a:rPr lang="en-US" sz="1600" dirty="0">
                <a:sym typeface="Wingdings" pitchFamily="2" charset="2"/>
              </a:rPr>
              <a:t>, -ed..</a:t>
            </a:r>
          </a:p>
          <a:p>
            <a:endParaRPr lang="en-US" sz="1600" dirty="0"/>
          </a:p>
          <a:p>
            <a:r>
              <a:rPr lang="en-US" sz="1600" dirty="0"/>
              <a:t>e.g. 2, Porter Stemmer; contains several steps</a:t>
            </a:r>
          </a:p>
          <a:p>
            <a:r>
              <a:rPr lang="en-US" dirty="0"/>
              <a:t>Step 1a: </a:t>
            </a:r>
          </a:p>
          <a:p>
            <a:r>
              <a:rPr lang="en-US" dirty="0"/>
              <a:t>-  Replace </a:t>
            </a:r>
            <a:r>
              <a:rPr lang="en-US" dirty="0" err="1"/>
              <a:t>sses</a:t>
            </a:r>
            <a:r>
              <a:rPr lang="en-US" dirty="0"/>
              <a:t> by ss (e.g., stresses → stress). </a:t>
            </a:r>
          </a:p>
          <a:p>
            <a:r>
              <a:rPr lang="en-US" dirty="0"/>
              <a:t>-  Delete s if the preceding word part contains a vowel not immediately be- </a:t>
            </a:r>
          </a:p>
          <a:p>
            <a:r>
              <a:rPr lang="en-US" dirty="0"/>
              <a:t>fore the s (e.g., gaps → gap but gas → gas). </a:t>
            </a:r>
          </a:p>
          <a:p>
            <a:r>
              <a:rPr lang="en-US" dirty="0"/>
              <a:t>-  Replace </a:t>
            </a:r>
            <a:r>
              <a:rPr lang="en-US" dirty="0" err="1"/>
              <a:t>ied</a:t>
            </a:r>
            <a:r>
              <a:rPr lang="en-US" dirty="0"/>
              <a:t> or </a:t>
            </a:r>
            <a:r>
              <a:rPr lang="en-US" dirty="0" err="1"/>
              <a:t>ies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 if preceded by more than one letter, otherwise by </a:t>
            </a:r>
            <a:r>
              <a:rPr lang="en-US" dirty="0" err="1"/>
              <a:t>ie</a:t>
            </a:r>
            <a:r>
              <a:rPr lang="en-US" dirty="0"/>
              <a:t> </a:t>
            </a:r>
          </a:p>
          <a:p>
            <a:r>
              <a:rPr lang="en-US" dirty="0"/>
              <a:t>(e.g., ties → tie, cries → cri). </a:t>
            </a:r>
          </a:p>
          <a:p>
            <a:r>
              <a:rPr lang="en-US" dirty="0"/>
              <a:t>- If suffix is us or ss do nothing (e.g., stress → stress).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9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-119270"/>
            <a:ext cx="8520600" cy="572700"/>
          </a:xfrm>
        </p:spPr>
        <p:txBody>
          <a:bodyPr/>
          <a:lstStyle/>
          <a:p>
            <a:r>
              <a:rPr lang="en-US" dirty="0"/>
              <a:t>Stemming and Lemmatization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51589D1-CCE7-3649-B097-50F5BC5B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98" y="559076"/>
            <a:ext cx="8407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Categorizing and Tagging words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26CBAE5-BB27-EC46-9720-430BD693D24A}"/>
              </a:ext>
            </a:extLst>
          </p:cNvPr>
          <p:cNvGraphicFramePr>
            <a:graphicFrameLocks noGrp="1"/>
          </p:cNvGraphicFramePr>
          <p:nvPr/>
        </p:nvGraphicFramePr>
        <p:xfrm>
          <a:off x="898383" y="1152527"/>
          <a:ext cx="7347234" cy="3416296"/>
        </p:xfrm>
        <a:graphic>
          <a:graphicData uri="http://schemas.openxmlformats.org/drawingml/2006/table">
            <a:tbl>
              <a:tblPr/>
              <a:tblGrid>
                <a:gridCol w="808196">
                  <a:extLst>
                    <a:ext uri="{9D8B030D-6E8A-4147-A177-3AD203B41FA5}">
                      <a16:colId xmlns:a16="http://schemas.microsoft.com/office/drawing/2014/main" xmlns="" val="2580326721"/>
                    </a:ext>
                  </a:extLst>
                </a:gridCol>
                <a:gridCol w="1983753">
                  <a:extLst>
                    <a:ext uri="{9D8B030D-6E8A-4147-A177-3AD203B41FA5}">
                      <a16:colId xmlns:a16="http://schemas.microsoft.com/office/drawing/2014/main" xmlns="" val="1766304161"/>
                    </a:ext>
                  </a:extLst>
                </a:gridCol>
                <a:gridCol w="4555285">
                  <a:extLst>
                    <a:ext uri="{9D8B030D-6E8A-4147-A177-3AD203B41FA5}">
                      <a16:colId xmlns:a16="http://schemas.microsoft.com/office/drawing/2014/main" xmlns="" val="1139591815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Tag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Meaning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English Examples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3970008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ADJ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adjective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new, good, high, special, big, local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89163348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ADP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adposition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on, of, at, with, by, into, under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01853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ADV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adverb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really, already, still, early, now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39806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CONJ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conjunction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and, or, but, if, while, although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1190582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DET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determiner, article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the, a, some, most, every, no, which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715468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year, home, costs, time, Africa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48942827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numeral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twenty-four, fourth, 1991, 14:24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629926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PRT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particle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at, on, out, over per, that, up, with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9527360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PRON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pronoun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he, their, her, its, my, I, us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175823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verb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is, say, told, given, playing, would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4466626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punctuation marks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>
                          <a:effectLst/>
                        </a:rPr>
                        <a:t>. , ; !</a:t>
                      </a:r>
                      <a:endParaRPr lang="en-US" sz="120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042823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other</a:t>
                      </a: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>
                          <a:effectLst/>
                        </a:rPr>
                        <a:t>ersatz, esprit, </a:t>
                      </a:r>
                      <a:r>
                        <a:rPr lang="en-US" sz="1200" i="1" dirty="0" err="1">
                          <a:effectLst/>
                        </a:rPr>
                        <a:t>dunno</a:t>
                      </a:r>
                      <a:r>
                        <a:rPr lang="en-US" sz="1200" i="1" dirty="0">
                          <a:effectLst/>
                        </a:rPr>
                        <a:t>, gr8, </a:t>
                      </a:r>
                      <a:r>
                        <a:rPr lang="en-US" sz="1200" i="1" dirty="0" err="1">
                          <a:effectLst/>
                        </a:rPr>
                        <a:t>univeristy</a:t>
                      </a:r>
                      <a:endParaRPr lang="en-US" sz="1200" dirty="0">
                        <a:effectLst/>
                      </a:endParaRPr>
                    </a:p>
                  </a:txBody>
                  <a:tcPr marL="78838" marR="78838" marT="39419" marB="394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9687880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594E70D4-CBE6-6841-92BC-95A661B03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83" y="79471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Universal Part-of-Speech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Tagset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Why is POS tagging hard?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F63D379-F365-AE4D-A0CD-94624E8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473"/>
            <a:ext cx="9144000" cy="3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Relevant knowledges for POS tagging models 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36134533-70E9-D540-96A6-FC69EA6C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320"/>
            <a:ext cx="9144000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397565" y="659958"/>
            <a:ext cx="87302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dirty="0"/>
              <a:t>The tag of a word depends on the word and its context within a sentence.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Default Tagger: </a:t>
            </a:r>
            <a:r>
              <a:rPr lang="en-US" dirty="0"/>
              <a:t>assigns the same tag to each token; good for establishing a baseline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Regular expression tagger</a:t>
            </a:r>
            <a:r>
              <a:rPr lang="en-US" dirty="0"/>
              <a:t>: assigns tokens based on matching patterns</a:t>
            </a:r>
          </a:p>
          <a:p>
            <a:pPr lvl="0">
              <a:buClrTx/>
            </a:pPr>
            <a:r>
              <a:rPr lang="en-US" dirty="0"/>
              <a:t>E.g., any word ending in </a:t>
            </a:r>
            <a:r>
              <a:rPr lang="en-US" b="1" dirty="0"/>
              <a:t>ed</a:t>
            </a:r>
            <a:r>
              <a:rPr lang="en-US" dirty="0"/>
              <a:t> is the past principle of a verb, and any word ending with </a:t>
            </a:r>
            <a:r>
              <a:rPr lang="en-US" b="1" dirty="0"/>
              <a:t>‘s </a:t>
            </a:r>
            <a:r>
              <a:rPr lang="en-US" dirty="0"/>
              <a:t>is a possessive noun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057E3A6-5C2A-4641-A4BA-601C3E2C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2381381"/>
            <a:ext cx="6376946" cy="21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22765" y="540425"/>
            <a:ext cx="6883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dirty="0"/>
              <a:t>The tag of a word depends on the word and its context within a sentence.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The Lookup Tagger: </a:t>
            </a:r>
            <a:r>
              <a:rPr lang="en-US" dirty="0"/>
              <a:t>Find the x most frequent words and store their most likely tag. </a:t>
            </a:r>
          </a:p>
          <a:p>
            <a:pPr lvl="0">
              <a:buClrTx/>
            </a:pPr>
            <a:r>
              <a:rPr lang="en-US" b="1" dirty="0" err="1"/>
              <a:t>Backoff</a:t>
            </a:r>
            <a:r>
              <a:rPr lang="en-US" dirty="0"/>
              <a:t> strategy: words that are not in the lookup list will be assigned ”None”. </a:t>
            </a:r>
          </a:p>
          <a:p>
            <a:pPr lvl="0">
              <a:buClrTx/>
            </a:pPr>
            <a:r>
              <a:rPr lang="en-US" dirty="0"/>
              <a:t>For these cases, assign them the default tag. 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01B7E6-3491-EE4B-9080-F02C758E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3" y="1727454"/>
            <a:ext cx="4540196" cy="34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30717" y="771013"/>
            <a:ext cx="882485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b="1" dirty="0"/>
              <a:t>Unigram</a:t>
            </a:r>
            <a:r>
              <a:rPr lang="en-US" dirty="0"/>
              <a:t> tagging: uses a statistical algorithm (using training data) to assign the most likely tag for a token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dirty="0"/>
              <a:t>Uses only one item of context. E.g., would tag the word </a:t>
            </a:r>
            <a:r>
              <a:rPr lang="en-US" b="1" dirty="0"/>
              <a:t>wind</a:t>
            </a:r>
            <a:r>
              <a:rPr lang="en-US" dirty="0"/>
              <a:t> with the same tag for both </a:t>
            </a:r>
            <a:r>
              <a:rPr lang="en-US" b="1" i="1" dirty="0"/>
              <a:t>the wind </a:t>
            </a:r>
            <a:r>
              <a:rPr lang="en-US" dirty="0"/>
              <a:t>or </a:t>
            </a:r>
            <a:r>
              <a:rPr lang="en-US" b="1" i="1" dirty="0"/>
              <a:t>to wind</a:t>
            </a:r>
            <a:r>
              <a:rPr lang="en-US" dirty="0"/>
              <a:t>.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r>
              <a:rPr lang="en-US" b="1" dirty="0"/>
              <a:t>N-gram</a:t>
            </a:r>
            <a:r>
              <a:rPr lang="en-US" dirty="0"/>
              <a:t> tagger: generalization of the tagger whose context is the current word together with the POS tags of </a:t>
            </a:r>
          </a:p>
          <a:p>
            <a:pPr lvl="0">
              <a:buClrTx/>
            </a:pPr>
            <a:r>
              <a:rPr lang="en-US" dirty="0"/>
              <a:t>the n-1 preceding tokens.  E.g., n= 3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245D85-2ACC-6F4B-8738-EB4CDDEE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95" y="2571750"/>
            <a:ext cx="4809782" cy="1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2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912CE-E111-4847-8E02-33D1F1E3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2912"/>
            <a:ext cx="8520600" cy="572700"/>
          </a:xfrm>
        </p:spPr>
        <p:txBody>
          <a:bodyPr/>
          <a:lstStyle/>
          <a:p>
            <a:r>
              <a:rPr lang="en-US" dirty="0"/>
              <a:t>NLP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D10FB4-E634-5948-8A48-7B3BAAA1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6" y="1004879"/>
            <a:ext cx="6273580" cy="39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912CE-E111-4847-8E02-33D1F1E3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8163"/>
            <a:ext cx="8520600" cy="572700"/>
          </a:xfrm>
        </p:spPr>
        <p:txBody>
          <a:bodyPr/>
          <a:lstStyle/>
          <a:p>
            <a:r>
              <a:rPr lang="en-US" dirty="0"/>
              <a:t>NLP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4CB7B0-08D7-7548-AEC5-40373020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4" y="514537"/>
            <a:ext cx="6774511" cy="4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Sentence Segmentation</a:t>
            </a:r>
            <a:br>
              <a:rPr lang="en-US" dirty="0"/>
            </a:br>
            <a:r>
              <a:rPr lang="en-US" sz="800" u="sng" dirty="0">
                <a:hlinkClick r:id="rId2"/>
              </a:rPr>
              <a:t>Sentence Boundary Detection and the Problem with the U.S.</a:t>
            </a:r>
            <a:r>
              <a:rPr lang="en-US" sz="800" u="sng" dirty="0"/>
              <a:t>, </a:t>
            </a:r>
            <a:r>
              <a:rPr lang="en-US" sz="800" u="sng" dirty="0" err="1"/>
              <a:t>acl</a:t>
            </a:r>
            <a:r>
              <a:rPr lang="en-US" sz="800" u="sng" dirty="0"/>
              <a:t> 2009 </a:t>
            </a:r>
            <a:r>
              <a:rPr lang="en-US" sz="800" dirty="0">
                <a:hlinkClick r:id="rId3"/>
              </a:rPr>
              <a:t>https://www.aclweb.org/anthology/N09-2061/</a:t>
            </a:r>
            <a:r>
              <a:rPr lang="en-US" sz="800" dirty="0"/>
              <a:t/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ECD455-B55B-8248-A83C-92969D623CC6}"/>
              </a:ext>
            </a:extLst>
          </p:cNvPr>
          <p:cNvSpPr txBox="1"/>
          <p:nvPr/>
        </p:nvSpPr>
        <p:spPr>
          <a:xfrm>
            <a:off x="311700" y="835578"/>
            <a:ext cx="8717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of deciding where sentences end and begin</a:t>
            </a:r>
          </a:p>
          <a:p>
            <a:endParaRPr lang="en-US" dirty="0"/>
          </a:p>
          <a:p>
            <a:r>
              <a:rPr lang="en-US" dirty="0"/>
              <a:t>Period (.) is the default sentence segmentation </a:t>
            </a:r>
          </a:p>
          <a:p>
            <a:endParaRPr lang="en-US" dirty="0"/>
          </a:p>
          <a:p>
            <a:r>
              <a:rPr lang="en-US" u="sng" dirty="0"/>
              <a:t>Simple Examples,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U.S. Corporate</a:t>
            </a:r>
            <a:br>
              <a:rPr lang="en-US" dirty="0"/>
            </a:br>
            <a:r>
              <a:rPr lang="en-US" dirty="0"/>
              <a:t>Mr. </a:t>
            </a:r>
            <a:r>
              <a:rPr lang="en-US" dirty="0" err="1"/>
              <a:t>Kolmogrov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Kidding !</a:t>
            </a:r>
            <a:br>
              <a:rPr lang="en-US" dirty="0"/>
            </a:br>
            <a:r>
              <a:rPr lang="en-US" dirty="0" err="1"/>
              <a:t>Christoper</a:t>
            </a:r>
            <a:r>
              <a:rPr lang="en-US" dirty="0"/>
              <a:t> K. Columbus</a:t>
            </a:r>
            <a:br>
              <a:rPr lang="en-US" dirty="0"/>
            </a:br>
            <a:r>
              <a:rPr lang="en-US" dirty="0"/>
              <a:t>For e.g.</a:t>
            </a:r>
            <a:br>
              <a:rPr lang="en-US" dirty="0"/>
            </a:br>
            <a:r>
              <a:rPr lang="en-US" dirty="0"/>
              <a:t>"Are you kidding ?" asked the senator.</a:t>
            </a:r>
            <a:br>
              <a:rPr lang="en-US" dirty="0"/>
            </a:br>
            <a:r>
              <a:rPr lang="en-US" dirty="0">
                <a:hlinkClick r:id="rId4"/>
              </a:rPr>
              <a:t>aftermath@gmail.cs.uva.edu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“Vanilla” approach that handles majority of the cases (95%):</a:t>
            </a:r>
          </a:p>
          <a:p>
            <a:endParaRPr lang="en-US" dirty="0"/>
          </a:p>
          <a:p>
            <a:pPr marL="342900" indent="-342900">
              <a:buAutoNum type="alphaLcParenBoth"/>
            </a:pPr>
            <a:r>
              <a:rPr lang="en-US" dirty="0"/>
              <a:t>If it's a period, it ends a sentence.</a:t>
            </a:r>
          </a:p>
          <a:p>
            <a:pPr marL="342900" indent="-342900">
              <a:buAutoNum type="alphaLcParenBoth"/>
            </a:pPr>
            <a:r>
              <a:rPr lang="en-US" dirty="0"/>
              <a:t>If the preceding token is in the hand-compiled </a:t>
            </a:r>
            <a:r>
              <a:rPr lang="en-US" dirty="0">
                <a:hlinkClick r:id="rId5" tooltip="List of abbreviations"/>
              </a:rPr>
              <a:t>list of abbreviations</a:t>
            </a:r>
            <a:r>
              <a:rPr lang="en-US" dirty="0"/>
              <a:t>, then it doesn't end a sentence.</a:t>
            </a:r>
          </a:p>
          <a:p>
            <a:pPr marL="342900" indent="-342900">
              <a:buAutoNum type="alphaLcParenBoth"/>
            </a:pPr>
            <a:r>
              <a:rPr lang="en-US" dirty="0"/>
              <a:t>If the next token is capitalized, then it ends a sentence.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D54C109-5C8D-E74C-88EB-D74CE4A8A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687" y="835578"/>
            <a:ext cx="4064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Sentence Segmentation</a:t>
            </a:r>
            <a:endParaRPr lang="en-US" sz="80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2F805F6-43E9-9A41-BC98-09D0E5FB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12800"/>
            <a:ext cx="6502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Word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spaces, line breaks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u="sng" dirty="0"/>
              <a:t>Example: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0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215E52-63A9-3E42-B923-5CD4C318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47"/>
            <a:ext cx="9144000" cy="954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5C556A-53CC-C248-9653-7C2CA953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722"/>
            <a:ext cx="9186246" cy="877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0C3AE4-1D76-FD4B-8DBE-462A2320DE3B}"/>
              </a:ext>
            </a:extLst>
          </p:cNvPr>
          <p:cNvSpPr txBox="1"/>
          <p:nvPr/>
        </p:nvSpPr>
        <p:spPr>
          <a:xfrm>
            <a:off x="0" y="1846115"/>
            <a:ext cx="7970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Lucene </a:t>
            </a:r>
            <a:r>
              <a:rPr lang="en-US" sz="1200" dirty="0" err="1"/>
              <a:t>StandardTokenizer</a:t>
            </a:r>
            <a:r>
              <a:rPr lang="en-US" sz="1200" dirty="0"/>
              <a:t> takes into account acronyms and punctuation (also removed period – search use case)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C1AA63A-9098-9F48-AE8B-BFFD27477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" y="2234735"/>
            <a:ext cx="9103745" cy="886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E1F4626-2315-BD4C-8506-C3235E918100}"/>
              </a:ext>
            </a:extLst>
          </p:cNvPr>
          <p:cNvSpPr txBox="1"/>
          <p:nvPr/>
        </p:nvSpPr>
        <p:spPr>
          <a:xfrm>
            <a:off x="0" y="3020387"/>
            <a:ext cx="607730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Punctuation is maintained and the contraction </a:t>
            </a:r>
            <a:r>
              <a:rPr lang="en-US" sz="1200" i="1" dirty="0"/>
              <a:t>can’t </a:t>
            </a:r>
            <a:r>
              <a:rPr lang="en-US" sz="1200" dirty="0"/>
              <a:t>has been split up.</a:t>
            </a:r>
          </a:p>
          <a:p>
            <a:r>
              <a:rPr lang="en-US" sz="1200" dirty="0" err="1"/>
              <a:t>OpenNLP</a:t>
            </a:r>
            <a:r>
              <a:rPr lang="en-US" sz="1200" dirty="0"/>
              <a:t> is using tokenization as a precursor to performing grammatical processing. </a:t>
            </a:r>
          </a:p>
          <a:p>
            <a:r>
              <a:rPr lang="en-US" sz="1200" dirty="0"/>
              <a:t>For this type of application, punctuation is useful for helping identify clause boundaries </a:t>
            </a:r>
          </a:p>
          <a:p>
            <a:r>
              <a:rPr lang="en-US" sz="1200" dirty="0"/>
              <a:t>and </a:t>
            </a:r>
            <a:r>
              <a:rPr lang="en-US" sz="1200" i="1" dirty="0"/>
              <a:t>can </a:t>
            </a:r>
            <a:r>
              <a:rPr lang="en-US" sz="1200" dirty="0"/>
              <a:t>and </a:t>
            </a:r>
            <a:r>
              <a:rPr lang="en-US" sz="1200" i="1" dirty="0"/>
              <a:t>not </a:t>
            </a:r>
            <a:r>
              <a:rPr lang="en-US" sz="1200" dirty="0"/>
              <a:t>have distinct grammatical roles.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8B9A41-EDA9-D14A-AFA1-31BC668BE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3" y="3907355"/>
            <a:ext cx="9144000" cy="785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559149C-97B2-BD4F-83EA-5002ADDCC4C1}"/>
              </a:ext>
            </a:extLst>
          </p:cNvPr>
          <p:cNvSpPr txBox="1"/>
          <p:nvPr/>
        </p:nvSpPr>
        <p:spPr>
          <a:xfrm>
            <a:off x="0" y="4667986"/>
            <a:ext cx="623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Named entity use case (splitting up by token class: alphabetic, numeric, whitespace, et al)</a:t>
            </a:r>
          </a:p>
          <a:p>
            <a:r>
              <a:rPr lang="en-US" sz="1200" dirty="0"/>
              <a:t>Splitting the date up allows application to identify each component as a date</a:t>
            </a:r>
          </a:p>
        </p:txBody>
      </p:sp>
    </p:spTree>
    <p:extLst>
      <p:ext uri="{BB962C8B-B14F-4D97-AF65-F5344CB8AC3E}">
        <p14:creationId xmlns:p14="http://schemas.microsoft.com/office/powerpoint/2010/main" val="282019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E650D82-2EE1-E148-BCDA-A3D00F4B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04" y="92502"/>
            <a:ext cx="6613814" cy="51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ECD455-B55B-8248-A83C-92969D623CC6}"/>
              </a:ext>
            </a:extLst>
          </p:cNvPr>
          <p:cNvSpPr txBox="1"/>
          <p:nvPr/>
        </p:nvSpPr>
        <p:spPr>
          <a:xfrm>
            <a:off x="311700" y="551502"/>
            <a:ext cx="8717413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Extremely common “function” words that are of little value in helping select documents matching a user need  - </a:t>
            </a:r>
            <a:r>
              <a:rPr lang="en-US" sz="1800" b="1" dirty="0"/>
              <a:t>how are they discovered?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They are application specific – may add some content words to the list e.g., Mr., Mrs., Dr., </a:t>
            </a:r>
            <a:r>
              <a:rPr lang="en-US" sz="1800" dirty="0" err="1"/>
              <a:t>etc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Should you always filter stop words?</a:t>
            </a:r>
          </a:p>
          <a:p>
            <a:endParaRPr lang="en-US" sz="1800" dirty="0"/>
          </a:p>
          <a:p>
            <a:r>
              <a:rPr lang="en-US" sz="1800" dirty="0"/>
              <a:t>“President of the United States” vs ”President United States”, “The Who”</a:t>
            </a:r>
          </a:p>
          <a:p>
            <a:endParaRPr lang="en-US" sz="1800" dirty="0"/>
          </a:p>
          <a:p>
            <a:r>
              <a:rPr lang="en-US" sz="1800" dirty="0"/>
              <a:t>Originally done to save space in the index, but some newer search engines no longer remove stop words since they can help in more advanced queries (e.g., Google BERT)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D490396-EB62-6348-8F6E-1E3EC30C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47" y="1419085"/>
            <a:ext cx="5301444" cy="6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16531</TotalTime>
  <Words>938</Words>
  <Application>Microsoft Macintosh PowerPoint</Application>
  <PresentationFormat>On-screen Show (16:9)</PresentationFormat>
  <Paragraphs>182</Paragraphs>
  <Slides>20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Natural Language Processing Unit 5 Processing Text </vt:lpstr>
      <vt:lpstr>NLP pipelines</vt:lpstr>
      <vt:lpstr>NLP pipelines</vt:lpstr>
      <vt:lpstr>Sentence Segmentation Sentence Boundary Detection and the Problem with the U.S., acl 2009 https://www.aclweb.org/anthology/N09-2061/ </vt:lpstr>
      <vt:lpstr>Sentence Segmentation</vt:lpstr>
      <vt:lpstr>Word tokenization</vt:lpstr>
      <vt:lpstr>PowerPoint Presentation</vt:lpstr>
      <vt:lpstr>PowerPoint Presentation</vt:lpstr>
      <vt:lpstr>Stop words</vt:lpstr>
      <vt:lpstr>PowerPoint Presentation</vt:lpstr>
      <vt:lpstr>Stemming and Lemmatization</vt:lpstr>
      <vt:lpstr>Stemming and Lemmatization</vt:lpstr>
      <vt:lpstr>Stemming and Lemmatization</vt:lpstr>
      <vt:lpstr>Categorizing and Tagging words</vt:lpstr>
      <vt:lpstr>Why is POS tagging hard?</vt:lpstr>
      <vt:lpstr>Relevant knowledges for POS tagging models </vt:lpstr>
      <vt:lpstr>Automatic Tagging</vt:lpstr>
      <vt:lpstr>Automatic Tagging</vt:lpstr>
      <vt:lpstr>Automatic Tagging : N-Gram tagging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195</cp:revision>
  <dcterms:modified xsi:type="dcterms:W3CDTF">2020-09-23T02:55:28Z</dcterms:modified>
</cp:coreProperties>
</file>